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0">
  <p:sldMasterIdLst>
    <p:sldMasterId id="2147483648" r:id="rId4"/>
  </p:sldMasterIdLst>
  <p:notesMasterIdLst>
    <p:notesMasterId r:id="rId14"/>
  </p:notesMasterIdLst>
  <p:handoutMasterIdLst>
    <p:handoutMasterId r:id="rId15"/>
  </p:handoutMasterIdLst>
  <p:sldIdLst>
    <p:sldId id="1163" r:id="rId5"/>
    <p:sldId id="1184" r:id="rId6"/>
    <p:sldId id="1180" r:id="rId7"/>
    <p:sldId id="1185" r:id="rId8"/>
    <p:sldId id="1190" r:id="rId9"/>
    <p:sldId id="1187" r:id="rId10"/>
    <p:sldId id="1188" r:id="rId11"/>
    <p:sldId id="1189" r:id="rId12"/>
    <p:sldId id="1177"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21" userDrawn="1">
          <p15:clr>
            <a:srgbClr val="A4A3A4"/>
          </p15:clr>
        </p15:guide>
        <p15:guide id="2" pos="3881" userDrawn="1">
          <p15:clr>
            <a:srgbClr val="A4A3A4"/>
          </p15:clr>
        </p15:guide>
      </p15:sldGuideLst>
    </p:ext>
    <p:ext uri="{2D200454-40CA-4A62-9FC3-DE9A4176ACB9}">
      <p15:notesGuideLst xmlns:p15="http://schemas.microsoft.com/office/powerpoint/2012/main">
        <p15:guide id="1" orient="horz" pos="3119">
          <p15:clr>
            <a:srgbClr val="A4A3A4"/>
          </p15:clr>
        </p15:guide>
        <p15:guide id="2" pos="2203">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C00000"/>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606" autoAdjust="0"/>
    <p:restoredTop sz="92457" autoAdjust="0"/>
  </p:normalViewPr>
  <p:slideViewPr>
    <p:cSldViewPr snapToGrid="0" showGuides="1">
      <p:cViewPr varScale="1">
        <p:scale>
          <a:sx n="85" d="100"/>
          <a:sy n="85" d="100"/>
        </p:scale>
        <p:origin x="514" y="53"/>
      </p:cViewPr>
      <p:guideLst>
        <p:guide orient="horz" pos="2121"/>
        <p:guide pos="388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19"/>
        <p:guide pos="2203"/>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9pPr>
          </a:lstStyle>
          <a:p>
            <a:pPr>
              <a:spcBef>
                <a:spcPct val="0"/>
              </a:spcBef>
            </a:pPr>
            <a:fld id="{0A4C2D9B-7C67-492C-B5BC-9B6BCAE8B1A9}" type="slidenum">
              <a:rPr lang="en-GB" altLang="en-US" smtClean="0"/>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p:spPr>
      </p:sp>
      <p:sp>
        <p:nvSpPr>
          <p:cNvPr id="8196"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t>3</a:t>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t>9</a:t>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2"/>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7765" indent="0" algn="ctr">
              <a:buNone/>
              <a:defRPr/>
            </a:lvl5pPr>
            <a:lvl6pPr marL="3047365" indent="0" algn="ctr">
              <a:buNone/>
              <a:defRPr/>
            </a:lvl6pPr>
            <a:lvl7pPr marL="3656965" indent="0" algn="ctr">
              <a:buNone/>
              <a:defRPr/>
            </a:lvl7pPr>
            <a:lvl8pPr marL="4266565" indent="0" algn="ctr">
              <a:buNone/>
              <a:defRPr/>
            </a:lvl8pPr>
            <a:lvl9pPr marL="4876165" indent="0" algn="ctr">
              <a:buNone/>
              <a:defRPr/>
            </a:lvl9pPr>
          </a:lstStyle>
          <a:p>
            <a:r>
              <a:rPr lang="en-US" dirty="0"/>
              <a:t>Click to edit Master subtitle style</a:t>
            </a:r>
            <a:endParaRPr lang="en-GB" dirty="0"/>
          </a:p>
        </p:txBody>
      </p:sp>
      <p:sp>
        <p:nvSpPr>
          <p:cNvPr id="5" name="TextBox 4"/>
          <p:cNvSpPr txBox="1"/>
          <p:nvPr userDrawn="1"/>
        </p:nvSpPr>
        <p:spPr>
          <a:xfrm>
            <a:off x="100264" y="97940"/>
            <a:ext cx="6168188" cy="461665"/>
          </a:xfrm>
          <a:prstGeom prst="rect">
            <a:avLst/>
          </a:prstGeom>
          <a:noFill/>
        </p:spPr>
        <p:txBody>
          <a:bodyPr wrap="square">
            <a:spAutoFit/>
          </a:bodyPr>
          <a:lstStyle/>
          <a:p>
            <a:pPr eaLnBrk="1" hangingPunct="1">
              <a:defRPr/>
            </a:pPr>
            <a:r>
              <a:rPr lang="sv-SE" altLang="en-US" sz="1200" b="1" dirty="0">
                <a:latin typeface="Arial" panose="020B0604020202020204"/>
              </a:rPr>
              <a:t>3GPP TSG SA WG2#172	</a:t>
            </a:r>
          </a:p>
          <a:p>
            <a:pPr eaLnBrk="1" hangingPunct="1">
              <a:defRPr/>
            </a:pPr>
            <a:r>
              <a:rPr lang="en-US" altLang="zh-CN" sz="1200" b="1" dirty="0">
                <a:latin typeface="Arial" panose="020B0604020202020204"/>
              </a:rPr>
              <a:t>Dallas, USA, 13 – 17 November 2025</a:t>
            </a:r>
            <a:endParaRPr lang="sv-SE" altLang="en-US" sz="1200" b="1" dirty="0">
              <a:latin typeface="Arial" panose="020B0604020202020204"/>
            </a:endParaRPr>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50" y="36513"/>
            <a:ext cx="3552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 SA WG2#172	</a:t>
            </a:r>
          </a:p>
          <a:p>
            <a:pPr eaLnBrk="1" hangingPunct="1">
              <a:defRPr/>
            </a:pPr>
            <a:r>
              <a:rPr lang="sv-SE" altLang="en-US" sz="1200" b="1" dirty="0">
                <a:latin typeface="Arial" panose="020B0604020202020204"/>
              </a:rPr>
              <a:t>Dallas, USA, 13 – 17 November 2025</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panose="020B0604020202020204"/>
              </a:rPr>
              <a:t>S2-2510173</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924127" y="2883618"/>
            <a:ext cx="11536621" cy="1727200"/>
          </a:xfrm>
          <a:prstGeom prst="rect">
            <a:avLst/>
          </a:prstGeom>
          <a:noFill/>
          <a:ln>
            <a:noFill/>
          </a:ln>
        </p:spPr>
        <p:txBody>
          <a:bodyPr lIns="121907" tIns="60953" rIns="121907" bIns="60953" anchor="ctr">
            <a:normAutofit/>
          </a:bodyPr>
          <a:lstStyle/>
          <a:p>
            <a:pPr algn="ctr">
              <a:defRPr/>
            </a:pPr>
            <a:r>
              <a:rPr lang="en-US" altLang="zh-CN" sz="5335" b="1" i="1" kern="0" dirty="0">
                <a:effectLst>
                  <a:outerShdw blurRad="38100" dist="38100" dir="2700000" algn="tl">
                    <a:srgbClr val="C0C0C0"/>
                  </a:outerShdw>
                </a:effectLst>
                <a:latin typeface="+mj-lt"/>
                <a:ea typeface="MS PGothic" panose="020B0600070205080204" charset="-128"/>
                <a:cs typeface="MS PGothic" panose="020B0600070205080204" charset="-128"/>
              </a:rPr>
              <a:t>Discussion about 5G VN Group</a:t>
            </a:r>
            <a:endParaRPr lang="en-US" sz="5335" b="1" i="1" kern="0" dirty="0">
              <a:effectLst>
                <a:outerShdw blurRad="38100" dist="38100" dir="2700000" algn="tl">
                  <a:srgbClr val="C0C0C0"/>
                </a:outerShdw>
              </a:effectLst>
              <a:latin typeface="+mj-lt"/>
              <a:ea typeface="MS PGothic" panose="020B0600070205080204" charset="-128"/>
              <a:cs typeface="MS PGothic" panose="020B0600070205080204" charset="-128"/>
            </a:endParaRPr>
          </a:p>
        </p:txBody>
      </p:sp>
      <p:sp>
        <p:nvSpPr>
          <p:cNvPr id="7171" name="Subtitle 6"/>
          <p:cNvSpPr>
            <a:spLocks noGrp="1"/>
          </p:cNvSpPr>
          <p:nvPr>
            <p:ph type="subTitle" idx="1"/>
          </p:nvPr>
        </p:nvSpPr>
        <p:spPr>
          <a:xfrm>
            <a:off x="1828800" y="4248875"/>
            <a:ext cx="8534400" cy="1209996"/>
          </a:xfrm>
        </p:spPr>
        <p:txBody>
          <a:bodyPr/>
          <a:lstStyle/>
          <a:p>
            <a:pPr>
              <a:lnSpc>
                <a:spcPct val="80000"/>
              </a:lnSpc>
            </a:pPr>
            <a:r>
              <a:rPr lang="en-US" altLang="zh-CN" sz="2665" b="1" dirty="0">
                <a:latin typeface="Calibri" panose="020F0502020204030204" pitchFamily="34" charset="0"/>
                <a:cs typeface="Calibri" panose="020F0502020204030204" pitchFamily="34" charset="0"/>
              </a:rPr>
              <a:t>China Mobile</a:t>
            </a:r>
            <a:endParaRPr lang="sv-SE" altLang="en-US" sz="2665" dirty="0">
              <a:latin typeface="Calibri" panose="020F0502020204030204" pitchFamily="34" charset="0"/>
              <a:cs typeface="Calibri" panose="020F0502020204030204" pitchFamily="34" charset="0"/>
            </a:endParaRPr>
          </a:p>
        </p:txBody>
      </p:sp>
      <p:sp>
        <p:nvSpPr>
          <p:cNvPr id="7174" name="Rectangle 16"/>
          <p:cNvSpPr>
            <a:spLocks noChangeArrowheads="1"/>
          </p:cNvSpPr>
          <p:nvPr/>
        </p:nvSpPr>
        <p:spPr bwMode="auto">
          <a:xfrm>
            <a:off x="9918702" y="6462186"/>
            <a:ext cx="1089375" cy="287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eaLnBrk="1" hangingPunct="1">
              <a:spcBef>
                <a:spcPct val="0"/>
              </a:spcBef>
              <a:buFontTx/>
              <a:buNone/>
            </a:pPr>
            <a:r>
              <a:rPr lang="en-GB" altLang="en-US" sz="1065" dirty="0">
                <a:latin typeface="Arial" panose="020B0604020202020204" pitchFamily="34" charset="0"/>
              </a:rPr>
              <a:t>© 3GPP 2025</a:t>
            </a:r>
          </a:p>
        </p:txBody>
      </p:sp>
      <p:pic>
        <p:nvPicPr>
          <p:cNvPr id="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6426" y="807784"/>
            <a:ext cx="1520599" cy="11826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374090"/>
            <a:ext cx="10121153" cy="1325563"/>
          </a:xfrm>
        </p:spPr>
        <p:txBody>
          <a:bodyPr/>
          <a:lstStyle/>
          <a:p>
            <a:r>
              <a:rPr lang="en-US" altLang="zh-CN" sz="2800" dirty="0"/>
              <a:t>5G VN group group member identification</a:t>
            </a:r>
          </a:p>
        </p:txBody>
      </p:sp>
      <p:pic>
        <p:nvPicPr>
          <p:cNvPr id="7" name="图片 2"/>
          <p:cNvPicPr>
            <a:picLocks noChangeAspect="1"/>
          </p:cNvPicPr>
          <p:nvPr/>
        </p:nvPicPr>
        <p:blipFill>
          <a:blip r:embed="rId2"/>
          <a:stretch>
            <a:fillRect/>
          </a:stretch>
        </p:blipFill>
        <p:spPr>
          <a:xfrm>
            <a:off x="1024890" y="2501154"/>
            <a:ext cx="9486265" cy="3383392"/>
          </a:xfrm>
          <a:prstGeom prst="rect">
            <a:avLst/>
          </a:prstGeom>
        </p:spPr>
      </p:pic>
      <p:sp>
        <p:nvSpPr>
          <p:cNvPr id="8" name="文本框 7"/>
          <p:cNvSpPr txBox="1"/>
          <p:nvPr/>
        </p:nvSpPr>
        <p:spPr>
          <a:xfrm>
            <a:off x="507365" y="1968500"/>
            <a:ext cx="9613900" cy="354330"/>
          </a:xfrm>
          <a:prstGeom prst="rect">
            <a:avLst/>
          </a:prstGeom>
        </p:spPr>
        <p:txBody>
          <a:bodyPr wrap="square">
            <a:spAutoFit/>
          </a:bodyPr>
          <a:lstStyle/>
          <a:p>
            <a:pPr algn="l" defTabSz="266700">
              <a:lnSpc>
                <a:spcPct val="107000"/>
              </a:lnSpc>
              <a:spcAft>
                <a:spcPts val="800"/>
              </a:spcAft>
            </a:pPr>
            <a:r>
              <a:rPr lang="en-US" altLang="zh-CN" sz="1600" b="1">
                <a:latin typeface="Arial" panose="020B0604020202020204"/>
                <a:ea typeface="宋体" panose="02010600030101010101" pitchFamily="2" charset="-122"/>
                <a:sym typeface="+mn-ea"/>
              </a:rPr>
              <a:t>GPSI is</a:t>
            </a:r>
            <a:r>
              <a:rPr lang="en-US" altLang="zh-CN" sz="1600" b="1">
                <a:latin typeface="Arial" panose="020B0604020202020204"/>
                <a:ea typeface="宋体" panose="02010600030101010101" pitchFamily="2" charset="-122"/>
              </a:rPr>
              <a:t> the </a:t>
            </a:r>
            <a:r>
              <a:rPr lang="en-US" altLang="zh-CN" sz="1600" b="1">
                <a:latin typeface="Arial" panose="020B0604020202020204"/>
                <a:ea typeface="Arial" panose="020B0604020202020204"/>
              </a:rPr>
              <a:t>unique</a:t>
            </a:r>
            <a:r>
              <a:rPr lang="en-US" altLang="zh-CN" sz="1600" b="1">
                <a:latin typeface="Arial" panose="020B0604020202020204"/>
                <a:ea typeface="宋体" panose="02010600030101010101" pitchFamily="2" charset="-122"/>
              </a:rPr>
              <a:t> information to identify whether a UE is a 5G VN group member or not.</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724" y="494908"/>
            <a:ext cx="11185359" cy="95289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r>
              <a:rPr lang="en-US" sz="2800" dirty="0"/>
              <a:t>Relationship between 5G VN group adn DNN/S-NSSAI(1/3)</a:t>
            </a:r>
            <a:endParaRPr lang="zh-CN" altLang="en-US" sz="2800" dirty="0"/>
          </a:p>
        </p:txBody>
      </p:sp>
      <p:sp>
        <p:nvSpPr>
          <p:cNvPr id="8" name="内容占位符 7"/>
          <p:cNvSpPr>
            <a:spLocks noGrp="1"/>
          </p:cNvSpPr>
          <p:nvPr>
            <p:ph idx="1"/>
          </p:nvPr>
        </p:nvSpPr>
        <p:spPr>
          <a:xfrm>
            <a:off x="431165" y="1914525"/>
            <a:ext cx="11363960" cy="3583940"/>
          </a:xfrm>
        </p:spPr>
        <p:txBody>
          <a:bodyPr/>
          <a:lstStyle/>
          <a:p>
            <a:pPr algn="l" defTabSz="266700">
              <a:lnSpc>
                <a:spcPct val="107000"/>
              </a:lnSpc>
              <a:spcAft>
                <a:spcPts val="800"/>
              </a:spcAft>
            </a:pPr>
            <a:r>
              <a:rPr lang="en-US" altLang="zh-CN" sz="1800" dirty="0">
                <a:latin typeface="Arial" panose="020B0604020202020204"/>
                <a:ea typeface="Arial" panose="020B0604020202020204"/>
                <a:sym typeface="+mn-ea"/>
              </a:rPr>
              <a:t>D</a:t>
            </a:r>
            <a:r>
              <a:rPr lang="en-US" altLang="zh-CN" sz="1800" dirty="0">
                <a:latin typeface="Arial" panose="020B0604020202020204"/>
                <a:ea typeface="宋体" panose="02010600030101010101" pitchFamily="2" charset="-122"/>
                <a:sym typeface="+mn-ea"/>
              </a:rPr>
              <a:t>NN/S-NSSAI are specified in Release15, and are stored in UE SM subscription information.</a:t>
            </a:r>
            <a:endParaRPr lang="en-US" altLang="zh-CN" sz="1800" dirty="0">
              <a:latin typeface="Arial" panose="020B0604020202020204"/>
              <a:ea typeface="宋体" panose="02010600030101010101" pitchFamily="2" charset="-122"/>
            </a:endParaRPr>
          </a:p>
          <a:p>
            <a:pPr algn="l" defTabSz="266700">
              <a:lnSpc>
                <a:spcPct val="107000"/>
              </a:lnSpc>
              <a:spcAft>
                <a:spcPts val="800"/>
              </a:spcAft>
            </a:pPr>
            <a:r>
              <a:rPr lang="en-US" altLang="zh-CN" sz="1800" dirty="0">
                <a:latin typeface="Arial" panose="020B0604020202020204"/>
                <a:ea typeface="宋体" panose="02010600030101010101" pitchFamily="2" charset="-122"/>
                <a:sym typeface="+mn-ea"/>
              </a:rPr>
              <a:t>5G VN group mechanism is specified in Release 16, and the mainly idea is the UE can use DNN/S-NSSAI to access a single SMF and establish a PDU session which support the 5G LAN service. </a:t>
            </a:r>
          </a:p>
          <a:p>
            <a:pPr algn="l" defTabSz="266700" latinLnBrk="0">
              <a:lnSpc>
                <a:spcPct val="107000"/>
              </a:lnSpc>
              <a:spcAft>
                <a:spcPts val="800"/>
              </a:spcAft>
            </a:pPr>
            <a:r>
              <a:rPr lang="en-US" altLang="zh-CN" sz="1800" dirty="0">
                <a:latin typeface="Arial" panose="020B0604020202020204"/>
                <a:ea typeface="宋体" panose="02010600030101010101" pitchFamily="2" charset="-122"/>
                <a:sym typeface="+mn-ea"/>
              </a:rPr>
              <a:t>H</a:t>
            </a:r>
            <a:r>
              <a:rPr lang="en-US" altLang="zh-CN" sz="1800" dirty="0">
                <a:latin typeface="Arial" panose="020B0604020202020204"/>
                <a:ea typeface="Arial" panose="020B0604020202020204"/>
                <a:sym typeface="+mn-ea"/>
              </a:rPr>
              <a:t>owever</a:t>
            </a:r>
            <a:r>
              <a:rPr lang="en-US" altLang="zh-CN" sz="1800" dirty="0">
                <a:latin typeface="Arial" panose="020B0604020202020204"/>
                <a:ea typeface="宋体" panose="02010600030101010101" pitchFamily="2" charset="-122"/>
                <a:sym typeface="+mn-ea"/>
              </a:rPr>
              <a:t>, whether a PDU session can support 5G LAN service is depending on two aspects, one is </a:t>
            </a:r>
            <a:r>
              <a:rPr lang="en-US" altLang="zh-CN" sz="1800" b="1" dirty="0">
                <a:latin typeface="Arial" panose="020B0604020202020204"/>
                <a:ea typeface="宋体" panose="02010600030101010101" pitchFamily="2" charset="-122"/>
                <a:sym typeface="+mn-ea"/>
              </a:rPr>
              <a:t>UE using the DNN/S-NSSAI</a:t>
            </a:r>
            <a:r>
              <a:rPr lang="en-US" altLang="zh-CN" sz="1800" dirty="0">
                <a:latin typeface="Arial" panose="020B0604020202020204"/>
                <a:ea typeface="宋体" panose="02010600030101010101" pitchFamily="2" charset="-122"/>
                <a:sym typeface="+mn-ea"/>
              </a:rPr>
              <a:t>, </a:t>
            </a:r>
            <a:r>
              <a:rPr lang="en-US" altLang="zh-CN" sz="1800" b="1" dirty="0">
                <a:latin typeface="Arial" panose="020B0604020202020204"/>
                <a:ea typeface="宋体" panose="02010600030101010101" pitchFamily="2" charset="-122"/>
                <a:sym typeface="+mn-ea"/>
              </a:rPr>
              <a:t>another is the UE GPSI is in the 5G VN Group membership management parameters. </a:t>
            </a:r>
          </a:p>
          <a:p>
            <a:pPr algn="l" defTabSz="266700">
              <a:lnSpc>
                <a:spcPct val="107000"/>
              </a:lnSpc>
              <a:spcAft>
                <a:spcPts val="800"/>
              </a:spcAft>
            </a:pPr>
            <a:r>
              <a:rPr lang="en-US" altLang="zh-CN" sz="1800" b="1" dirty="0">
                <a:solidFill>
                  <a:srgbClr val="FF0000"/>
                </a:solidFill>
                <a:latin typeface="Arial" panose="020B0604020202020204"/>
                <a:ea typeface="宋体" panose="02010600030101010101" pitchFamily="2" charset="-122"/>
                <a:sym typeface="+mn-ea"/>
              </a:rPr>
              <a:t>Observation 1: </a:t>
            </a:r>
            <a:r>
              <a:rPr lang="en-US" altLang="zh-CN" sz="1800" b="1" dirty="0">
                <a:latin typeface="Arial" panose="020B0604020202020204"/>
                <a:ea typeface="宋体" panose="02010600030101010101" pitchFamily="2" charset="-122"/>
                <a:sym typeface="+mn-ea"/>
              </a:rPr>
              <a:t>Not only DNN/S-NSSAI, but also the GPSI, that should be considered to</a:t>
            </a:r>
            <a:r>
              <a:rPr lang="zh-CN" altLang="en-US" sz="1800" b="1" dirty="0">
                <a:latin typeface="Arial" panose="020B0604020202020204"/>
                <a:ea typeface="宋体" panose="02010600030101010101" pitchFamily="2" charset="-122"/>
                <a:sym typeface="+mn-ea"/>
              </a:rPr>
              <a:t> </a:t>
            </a:r>
            <a:r>
              <a:rPr lang="en-US" altLang="zh-CN" sz="1800" b="1" dirty="0">
                <a:latin typeface="Arial" panose="020B0604020202020204"/>
                <a:ea typeface="宋体" panose="02010600030101010101" pitchFamily="2" charset="-122"/>
                <a:sym typeface="+mn-ea"/>
              </a:rPr>
              <a:t>finally identify a UE that belong to a 5G VN group member.</a:t>
            </a:r>
          </a:p>
          <a:p>
            <a:pPr algn="l" defTabSz="266700">
              <a:lnSpc>
                <a:spcPct val="107000"/>
              </a:lnSpc>
              <a:spcAft>
                <a:spcPts val="800"/>
              </a:spcAft>
            </a:pPr>
            <a:endParaRPr lang="en-US" altLang="zh-CN" sz="1800" b="1" dirty="0">
              <a:latin typeface="Arial" panose="020B0604020202020204"/>
              <a:ea typeface="宋体" panose="02010600030101010101" pitchFamily="2" charset="-122"/>
            </a:endParaRPr>
          </a:p>
          <a:p>
            <a:pPr marL="0" indent="0">
              <a:buNone/>
            </a:pPr>
            <a:endParaRPr lang="en-US" altLang="zh-CN" sz="1800" b="1" dirty="0">
              <a:latin typeface="Arial" panose="020B0604020202020204"/>
              <a:ea typeface="宋体" panose="02010600030101010101" pitchFamily="2" charset="-122"/>
            </a:endParaRPr>
          </a:p>
        </p:txBody>
      </p:sp>
      <p:sp>
        <p:nvSpPr>
          <p:cNvPr id="9" name="文本框 8"/>
          <p:cNvSpPr txBox="1"/>
          <p:nvPr/>
        </p:nvSpPr>
        <p:spPr>
          <a:xfrm>
            <a:off x="7787640" y="938530"/>
            <a:ext cx="4064000" cy="368300"/>
          </a:xfrm>
          <a:prstGeom prst="rect">
            <a:avLst/>
          </a:prstGeom>
          <a:noFill/>
        </p:spPr>
        <p:txBody>
          <a:bodyPr wrap="square" rtlCol="0">
            <a:spAutoFit/>
          </a:bodyPr>
          <a:lstStyle/>
          <a:p>
            <a:endParaRPr lang="zh-CN"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7"/>
          <p:cNvSpPr>
            <a:spLocks noGrp="1"/>
          </p:cNvSpPr>
          <p:nvPr>
            <p:ph idx="1"/>
          </p:nvPr>
        </p:nvSpPr>
        <p:spPr>
          <a:xfrm>
            <a:off x="195580" y="1874520"/>
            <a:ext cx="11682095" cy="4300855"/>
          </a:xfrm>
        </p:spPr>
        <p:txBody>
          <a:bodyPr/>
          <a:lstStyle/>
          <a:p>
            <a:pPr algn="l" defTabSz="266700" latinLnBrk="0">
              <a:lnSpc>
                <a:spcPct val="107000"/>
              </a:lnSpc>
              <a:spcAft>
                <a:spcPts val="800"/>
              </a:spcAft>
            </a:pPr>
            <a:r>
              <a:rPr lang="en-US" altLang="zh-CN" sz="1800" dirty="0">
                <a:latin typeface="Arial" panose="020B0604020202020204"/>
                <a:ea typeface="宋体" panose="02010600030101010101" pitchFamily="2" charset="-122"/>
                <a:sym typeface="+mn-ea"/>
              </a:rPr>
              <a:t>UE SM subscription information for a DNN/S-NSSAI is stored in UDR during the UE registration procedure.</a:t>
            </a:r>
          </a:p>
          <a:p>
            <a:pPr algn="l" defTabSz="266700" latinLnBrk="0">
              <a:lnSpc>
                <a:spcPct val="107000"/>
              </a:lnSpc>
              <a:spcAft>
                <a:spcPts val="800"/>
              </a:spcAft>
            </a:pPr>
            <a:r>
              <a:rPr lang="en-US" altLang="zh-CN" sz="1800" dirty="0">
                <a:latin typeface="Arial" panose="020B0604020202020204"/>
                <a:ea typeface="宋体" panose="02010600030101010101" pitchFamily="2" charset="-122"/>
                <a:sym typeface="+mn-ea"/>
              </a:rPr>
              <a:t>The 5G VN group configuration is either provided by OA&amp;M or provided by an AF by providing 5G VN Group Data (e.g. PDU session type, DNN, S-NSSAI and Application descriptor etc.) and 5G VN Group membership information (GPSIs) to 5GC via NEF. The NEF provides the received information to UDM, and UDM stores the information in UDR as 5G VN Group Data and Group Identifier data.</a:t>
            </a:r>
          </a:p>
          <a:p>
            <a:pPr defTabSz="266700">
              <a:lnSpc>
                <a:spcPct val="107000"/>
              </a:lnSpc>
              <a:spcAft>
                <a:spcPts val="800"/>
              </a:spcAft>
            </a:pPr>
            <a:r>
              <a:rPr lang="en-US" altLang="zh-CN" sz="1800" b="1" dirty="0">
                <a:solidFill>
                  <a:srgbClr val="FF0000"/>
                </a:solidFill>
                <a:latin typeface="Arial" panose="020B0604020202020204"/>
                <a:sym typeface="+mn-ea"/>
              </a:rPr>
              <a:t>Observation 2: </a:t>
            </a:r>
            <a:r>
              <a:rPr lang="en-US" altLang="zh-CN" sz="1800" dirty="0">
                <a:latin typeface="Arial" panose="020B0604020202020204"/>
                <a:ea typeface="宋体" panose="02010600030101010101" pitchFamily="2" charset="-122"/>
                <a:sym typeface="+mn-ea"/>
              </a:rPr>
              <a:t>The UE SM subscription information for a DNN/S-NSSAI and 5G VN group data for a DNN/NSSAI are </a:t>
            </a:r>
            <a:r>
              <a:rPr lang="en-US" altLang="zh-CN" sz="1800" b="1" dirty="0">
                <a:latin typeface="Arial" panose="020B0604020202020204"/>
                <a:ea typeface="宋体" panose="02010600030101010101" pitchFamily="2" charset="-122"/>
                <a:sym typeface="+mn-ea"/>
              </a:rPr>
              <a:t>managed by different procedures and stored separately in UDR. </a:t>
            </a:r>
          </a:p>
          <a:p>
            <a:pPr marL="0" indent="0" algn="just" defTabSz="266700">
              <a:spcBef>
                <a:spcPct val="0"/>
              </a:spcBef>
              <a:spcAft>
                <a:spcPct val="0"/>
              </a:spcAft>
              <a:buNone/>
            </a:pPr>
            <a:endParaRPr lang="en-US" altLang="zh-CN" sz="1800" b="1" dirty="0">
              <a:highlight>
                <a:srgbClr val="00FF00"/>
              </a:highlight>
              <a:latin typeface="Arial" panose="020B0604020202020204"/>
              <a:ea typeface="宋体" panose="02010600030101010101" pitchFamily="2" charset="-122"/>
            </a:endParaRPr>
          </a:p>
          <a:p>
            <a:pPr marL="0" indent="0" algn="just" defTabSz="266700">
              <a:spcBef>
                <a:spcPct val="0"/>
              </a:spcBef>
              <a:spcAft>
                <a:spcPct val="0"/>
              </a:spcAft>
            </a:pPr>
            <a:endParaRPr lang="en-US" altLang="zh-CN" sz="1800" b="1" dirty="0">
              <a:highlight>
                <a:srgbClr val="00FF00"/>
              </a:highlight>
              <a:latin typeface="Arial" panose="020B0604020202020204"/>
              <a:ea typeface="宋体" panose="02010600030101010101" pitchFamily="2" charset="-122"/>
            </a:endParaRPr>
          </a:p>
        </p:txBody>
      </p:sp>
      <p:sp>
        <p:nvSpPr>
          <p:cNvPr id="10" name="Title 1"/>
          <p:cNvSpPr>
            <a:spLocks noGrp="1"/>
          </p:cNvSpPr>
          <p:nvPr/>
        </p:nvSpPr>
        <p:spPr>
          <a:xfrm>
            <a:off x="96724" y="494908"/>
            <a:ext cx="11185359" cy="952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2800" dirty="0"/>
              <a:t>Relationship between 5G VN group adn DNN/S-NSSAI(2/3)</a:t>
            </a:r>
            <a:endParaRPr lang="zh-CN" altLang="en-US" sz="2800"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7"/>
          <p:cNvSpPr>
            <a:spLocks noGrp="1"/>
          </p:cNvSpPr>
          <p:nvPr>
            <p:ph idx="1"/>
          </p:nvPr>
        </p:nvSpPr>
        <p:spPr>
          <a:xfrm>
            <a:off x="195580" y="1874520"/>
            <a:ext cx="11682095" cy="4300855"/>
          </a:xfrm>
        </p:spPr>
        <p:txBody>
          <a:bodyPr/>
          <a:lstStyle/>
          <a:p>
            <a:pPr defTabSz="266700">
              <a:lnSpc>
                <a:spcPct val="107000"/>
              </a:lnSpc>
              <a:spcAft>
                <a:spcPts val="800"/>
              </a:spcAft>
            </a:pPr>
            <a:r>
              <a:rPr lang="en-US" altLang="zh-CN" sz="1800" b="1" dirty="0">
                <a:latin typeface="Arial" panose="020B0604020202020204"/>
                <a:ea typeface="宋体" panose="02010600030101010101" pitchFamily="2" charset="-122"/>
                <a:sym typeface="+mn-ea"/>
              </a:rPr>
              <a:t>In Stage 3 TS29.505 UDR clause 5.2.35.3.1</a:t>
            </a:r>
          </a:p>
          <a:p>
            <a:pPr marL="0" indent="0" algn="just" defTabSz="266700" latinLnBrk="0">
              <a:lnSpc>
                <a:spcPct val="100000"/>
              </a:lnSpc>
              <a:spcBef>
                <a:spcPts val="0"/>
              </a:spcBef>
              <a:spcAft>
                <a:spcPts val="0"/>
              </a:spcAft>
              <a:buNone/>
            </a:pPr>
            <a:r>
              <a:rPr lang="en-US" altLang="zh-CN" sz="1800" i="1" dirty="0">
                <a:latin typeface="Arial" panose="020B0604020202020204"/>
                <a:ea typeface="宋体" panose="02010600030101010101" pitchFamily="2" charset="-122"/>
                <a:sym typeface="+mn-ea"/>
              </a:rPr>
              <a:t>Resource: Individual5GVnGroup</a:t>
            </a:r>
            <a:endParaRPr lang="en-US" altLang="zh-CN" sz="1800" i="1" dirty="0">
              <a:latin typeface="Arial" panose="020B0604020202020204"/>
              <a:ea typeface="宋体" panose="02010600030101010101" pitchFamily="2" charset="-122"/>
            </a:endParaRPr>
          </a:p>
          <a:p>
            <a:pPr marL="0" indent="0" algn="just" defTabSz="266700" latinLnBrk="0">
              <a:lnSpc>
                <a:spcPct val="100000"/>
              </a:lnSpc>
              <a:spcBef>
                <a:spcPts val="0"/>
              </a:spcBef>
              <a:spcAft>
                <a:spcPts val="0"/>
              </a:spcAft>
              <a:buNone/>
            </a:pPr>
            <a:r>
              <a:rPr lang="en-US" altLang="zh-CN" sz="1800" i="1" dirty="0">
                <a:latin typeface="Arial" panose="020B0604020202020204"/>
                <a:ea typeface="宋体" panose="02010600030101010101" pitchFamily="2" charset="-122"/>
                <a:sym typeface="+mn-ea"/>
              </a:rPr>
              <a:t>Put method (create a new 5G VN group via AF/NEF). </a:t>
            </a:r>
            <a:endParaRPr lang="en-US" altLang="zh-CN" sz="1800" i="1" dirty="0">
              <a:latin typeface="Arial" panose="020B0604020202020204"/>
              <a:ea typeface="宋体" panose="02010600030101010101" pitchFamily="2" charset="-122"/>
            </a:endParaRPr>
          </a:p>
          <a:p>
            <a:pPr marL="0" indent="0" algn="just" defTabSz="266700" latinLnBrk="0">
              <a:lnSpc>
                <a:spcPct val="100000"/>
              </a:lnSpc>
              <a:spcBef>
                <a:spcPts val="0"/>
              </a:spcBef>
              <a:spcAft>
                <a:spcPts val="0"/>
              </a:spcAft>
              <a:buNone/>
            </a:pPr>
            <a:r>
              <a:rPr lang="en-US" altLang="zh-CN" sz="1800" i="1" dirty="0">
                <a:latin typeface="Arial" panose="020B0604020202020204"/>
                <a:ea typeface="宋体" panose="02010600030101010101" pitchFamily="2" charset="-122"/>
                <a:sym typeface="+mn-ea"/>
              </a:rPr>
              <a:t>NOTE:	</a:t>
            </a:r>
            <a:r>
              <a:rPr lang="en-US" altLang="zh-CN" sz="1800" i="1" dirty="0">
                <a:highlight>
                  <a:srgbClr val="FFFF00"/>
                </a:highlight>
                <a:latin typeface="Arial" panose="020B0604020202020204"/>
                <a:ea typeface="宋体" panose="02010600030101010101" pitchFamily="2" charset="-122"/>
                <a:sym typeface="+mn-ea"/>
              </a:rPr>
              <a:t>Creation of an Individual5GVnGroup has impacts to the UDR, to ensure consistency with other resources.</a:t>
            </a:r>
            <a:r>
              <a:rPr lang="en-US" altLang="zh-CN" sz="1800" i="1" dirty="0">
                <a:latin typeface="Arial" panose="020B0604020202020204"/>
                <a:ea typeface="宋体" panose="02010600030101010101" pitchFamily="2" charset="-122"/>
                <a:sym typeface="+mn-ea"/>
              </a:rPr>
              <a:t> These consistencies can be ensured by UDR-internal solutions.</a:t>
            </a:r>
            <a:endParaRPr lang="en-US" altLang="zh-CN" sz="1800" i="1" dirty="0">
              <a:latin typeface="Arial" panose="020B0604020202020204"/>
              <a:ea typeface="宋体" panose="02010600030101010101" pitchFamily="2" charset="-122"/>
            </a:endParaRPr>
          </a:p>
          <a:p>
            <a:pPr defTabSz="266700">
              <a:lnSpc>
                <a:spcPct val="107000"/>
              </a:lnSpc>
              <a:spcAft>
                <a:spcPts val="800"/>
              </a:spcAft>
            </a:pPr>
            <a:endParaRPr lang="en-US" altLang="zh-CN" sz="1800" b="1" dirty="0">
              <a:latin typeface="Arial" panose="020B0604020202020204"/>
              <a:ea typeface="宋体" panose="02010600030101010101" pitchFamily="2" charset="-122"/>
              <a:sym typeface="+mn-ea"/>
            </a:endParaRPr>
          </a:p>
          <a:p>
            <a:pPr defTabSz="266700">
              <a:lnSpc>
                <a:spcPct val="107000"/>
              </a:lnSpc>
              <a:spcAft>
                <a:spcPts val="800"/>
              </a:spcAft>
            </a:pPr>
            <a:r>
              <a:rPr lang="en-US" altLang="zh-CN" sz="1800" b="1" dirty="0">
                <a:solidFill>
                  <a:srgbClr val="FF0000"/>
                </a:solidFill>
                <a:latin typeface="Arial" panose="020B0604020202020204"/>
                <a:sym typeface="+mn-ea"/>
              </a:rPr>
              <a:t>Observation3:</a:t>
            </a:r>
            <a:r>
              <a:rPr lang="en-US" altLang="zh-CN" sz="1800" b="1" dirty="0">
                <a:latin typeface="Arial" panose="020B0604020202020204"/>
                <a:ea typeface="宋体" panose="02010600030101010101" pitchFamily="2" charset="-122"/>
                <a:sym typeface="+mn-ea"/>
              </a:rPr>
              <a:t> The DNN/NSSAI in UE SM subscription information and in 5G VN group data should keep consistent.</a:t>
            </a:r>
            <a:endParaRPr lang="en-US" altLang="zh-CN" sz="1800" i="1" dirty="0">
              <a:latin typeface="Arial" panose="020B0604020202020204"/>
              <a:ea typeface="宋体" panose="02010600030101010101" pitchFamily="2" charset="-122"/>
            </a:endParaRPr>
          </a:p>
          <a:p>
            <a:pPr marL="0" indent="0" algn="just" defTabSz="266700">
              <a:spcBef>
                <a:spcPct val="0"/>
              </a:spcBef>
              <a:spcAft>
                <a:spcPct val="0"/>
              </a:spcAft>
              <a:buNone/>
            </a:pPr>
            <a:endParaRPr lang="en-US" altLang="zh-CN" sz="1800" b="1" dirty="0">
              <a:highlight>
                <a:srgbClr val="00FF00"/>
              </a:highlight>
              <a:latin typeface="Arial" panose="020B0604020202020204"/>
              <a:ea typeface="宋体" panose="02010600030101010101" pitchFamily="2" charset="-122"/>
            </a:endParaRPr>
          </a:p>
          <a:p>
            <a:pPr marL="0" indent="0" algn="just" defTabSz="266700">
              <a:spcBef>
                <a:spcPct val="0"/>
              </a:spcBef>
              <a:spcAft>
                <a:spcPct val="0"/>
              </a:spcAft>
            </a:pPr>
            <a:endParaRPr lang="en-US" altLang="zh-CN" sz="1800" b="1" dirty="0">
              <a:highlight>
                <a:srgbClr val="00FF00"/>
              </a:highlight>
              <a:latin typeface="Arial" panose="020B0604020202020204"/>
              <a:ea typeface="宋体" panose="02010600030101010101" pitchFamily="2" charset="-122"/>
            </a:endParaRPr>
          </a:p>
        </p:txBody>
      </p:sp>
      <p:sp>
        <p:nvSpPr>
          <p:cNvPr id="10" name="Title 1"/>
          <p:cNvSpPr>
            <a:spLocks noGrp="1"/>
          </p:cNvSpPr>
          <p:nvPr/>
        </p:nvSpPr>
        <p:spPr>
          <a:xfrm>
            <a:off x="96724" y="494908"/>
            <a:ext cx="11185359" cy="952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2800" dirty="0"/>
              <a:t>Relationship between 5G VN group adn DNN/S-NSSAI(3/3)</a:t>
            </a:r>
            <a:endParaRPr lang="zh-CN" altLang="en-US" sz="2800" dirty="0"/>
          </a:p>
        </p:txBody>
      </p:sp>
    </p:spTree>
    <p:extLst>
      <p:ext uri="{BB962C8B-B14F-4D97-AF65-F5344CB8AC3E}">
        <p14:creationId xmlns:p14="http://schemas.microsoft.com/office/powerpoint/2010/main" val="197771965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374090"/>
            <a:ext cx="10121153" cy="1325563"/>
          </a:xfrm>
        </p:spPr>
        <p:txBody>
          <a:bodyPr/>
          <a:lstStyle/>
          <a:p>
            <a:r>
              <a:rPr lang="en-US" altLang="zh-CN" sz="2800" dirty="0"/>
              <a:t>5G VN group 1:1 mapping</a:t>
            </a:r>
            <a:r>
              <a:rPr lang="en-US" sz="2800" dirty="0">
                <a:sym typeface="+mn-ea"/>
              </a:rPr>
              <a:t>(1/3)</a:t>
            </a:r>
            <a:endParaRPr lang="en-US" altLang="zh-CN" sz="2800" dirty="0"/>
          </a:p>
        </p:txBody>
      </p:sp>
      <p:sp>
        <p:nvSpPr>
          <p:cNvPr id="8" name="文本框 7"/>
          <p:cNvSpPr txBox="1"/>
          <p:nvPr/>
        </p:nvSpPr>
        <p:spPr>
          <a:xfrm>
            <a:off x="393155" y="2918628"/>
            <a:ext cx="11062925" cy="2064348"/>
          </a:xfrm>
          <a:prstGeom prst="rect">
            <a:avLst/>
          </a:prstGeom>
        </p:spPr>
        <p:txBody>
          <a:bodyPr wrap="square">
            <a:spAutoFit/>
          </a:bodyPr>
          <a:lstStyle/>
          <a:p>
            <a:pPr defTabSz="266700">
              <a:lnSpc>
                <a:spcPct val="107000"/>
              </a:lnSpc>
              <a:spcAft>
                <a:spcPts val="800"/>
              </a:spcAft>
            </a:pPr>
            <a:r>
              <a:rPr lang="en-US" altLang="zh-CN" sz="1600" b="1" dirty="0">
                <a:latin typeface="Arial" panose="020B0604020202020204"/>
                <a:ea typeface="宋体" panose="02010600030101010101" pitchFamily="2" charset="-122"/>
                <a:sym typeface="+mn-ea"/>
              </a:rPr>
              <a:t>Two different understanding for this above specification.</a:t>
            </a:r>
          </a:p>
          <a:p>
            <a:pPr defTabSz="266700">
              <a:lnSpc>
                <a:spcPct val="107000"/>
              </a:lnSpc>
              <a:spcAft>
                <a:spcPts val="800"/>
              </a:spcAft>
            </a:pPr>
            <a:r>
              <a:rPr lang="en-US" altLang="zh-CN" sz="1600" b="1" dirty="0">
                <a:latin typeface="Arial" panose="020B0604020202020204"/>
                <a:sym typeface="+mn-ea"/>
              </a:rPr>
              <a:t>Understanding </a:t>
            </a:r>
            <a:r>
              <a:rPr lang="en-US" altLang="zh-CN" sz="1600" b="1" dirty="0">
                <a:latin typeface="Arial" panose="020B0604020202020204"/>
                <a:ea typeface="宋体" panose="02010600030101010101" pitchFamily="2" charset="-122"/>
                <a:sym typeface="+mn-ea"/>
              </a:rPr>
              <a:t>1: </a:t>
            </a:r>
            <a:r>
              <a:rPr lang="en-US" altLang="zh-CN" sz="1600" b="1" dirty="0">
                <a:latin typeface="Arial" panose="020B0604020202020204"/>
                <a:sym typeface="+mn-ea"/>
              </a:rPr>
              <a:t>all of UEs should be members of the 5G VN group associated with this DNN/S-NSSAI.</a:t>
            </a:r>
            <a:endParaRPr lang="en-US" altLang="zh-CN" sz="1600" b="1" dirty="0">
              <a:latin typeface="Arial" panose="020B0604020202020204"/>
              <a:ea typeface="宋体" panose="02010600030101010101" pitchFamily="2" charset="-122"/>
              <a:sym typeface="+mn-ea"/>
            </a:endParaRPr>
          </a:p>
          <a:p>
            <a:pPr defTabSz="266700">
              <a:lnSpc>
                <a:spcPct val="107000"/>
              </a:lnSpc>
              <a:spcAft>
                <a:spcPts val="800"/>
              </a:spcAft>
            </a:pPr>
            <a:r>
              <a:rPr lang="en-US" altLang="zh-CN" sz="1600" b="1" dirty="0">
                <a:latin typeface="Arial" panose="020B0604020202020204"/>
                <a:sym typeface="+mn-ea"/>
              </a:rPr>
              <a:t>Understanding </a:t>
            </a:r>
            <a:r>
              <a:rPr lang="en-US" altLang="zh-CN" sz="1600" b="1" dirty="0">
                <a:latin typeface="Arial" panose="020B0604020202020204"/>
                <a:ea typeface="宋体" panose="02010600030101010101" pitchFamily="2" charset="-122"/>
                <a:sym typeface="+mn-ea"/>
              </a:rPr>
              <a:t>2: only a subset of these UEs are members of the 5G VN group associated with this DNN/S-NSSAI.</a:t>
            </a:r>
          </a:p>
          <a:p>
            <a:pPr algn="l" defTabSz="266700">
              <a:lnSpc>
                <a:spcPct val="107000"/>
              </a:lnSpc>
              <a:spcAft>
                <a:spcPts val="800"/>
              </a:spcAft>
            </a:pPr>
            <a:endParaRPr lang="en-US" altLang="zh-CN" sz="1600" b="1" dirty="0">
              <a:latin typeface="Arial" panose="020B0604020202020204"/>
              <a:ea typeface="宋体" panose="02010600030101010101" pitchFamily="2" charset="-122"/>
              <a:sym typeface="+mn-ea"/>
            </a:endParaRPr>
          </a:p>
          <a:p>
            <a:pPr defTabSz="266700">
              <a:lnSpc>
                <a:spcPct val="107000"/>
              </a:lnSpc>
              <a:spcAft>
                <a:spcPts val="800"/>
              </a:spcAft>
            </a:pPr>
            <a:r>
              <a:rPr lang="en-US" altLang="zh-CN" sz="1600" b="1" dirty="0">
                <a:solidFill>
                  <a:srgbClr val="FF0000"/>
                </a:solidFill>
                <a:latin typeface="Arial" panose="020B0604020202020204"/>
                <a:sym typeface="+mn-ea"/>
              </a:rPr>
              <a:t>Observation 4: </a:t>
            </a:r>
            <a:r>
              <a:rPr lang="en-US" altLang="zh-CN" sz="1600" b="1" dirty="0">
                <a:latin typeface="Arial" panose="020B0604020202020204"/>
                <a:sym typeface="+mn-ea"/>
              </a:rPr>
              <a:t>Both of the understandings do not contradict with 1:1 mapping that specified in Rel-16.</a:t>
            </a:r>
          </a:p>
        </p:txBody>
      </p:sp>
      <p:pic>
        <p:nvPicPr>
          <p:cNvPr id="4" name="图片 3"/>
          <p:cNvPicPr>
            <a:picLocks noChangeAspect="1"/>
          </p:cNvPicPr>
          <p:nvPr/>
        </p:nvPicPr>
        <p:blipFill>
          <a:blip r:embed="rId2"/>
          <a:stretch>
            <a:fillRect/>
          </a:stretch>
        </p:blipFill>
        <p:spPr>
          <a:xfrm>
            <a:off x="393155" y="2085985"/>
            <a:ext cx="10121153" cy="737898"/>
          </a:xfrm>
          <a:prstGeom prst="rect">
            <a:avLst/>
          </a:prstGeom>
        </p:spPr>
      </p:pic>
      <p:sp>
        <p:nvSpPr>
          <p:cNvPr id="3" name="文本框 2">
            <a:extLst>
              <a:ext uri="{FF2B5EF4-FFF2-40B4-BE49-F238E27FC236}">
                <a16:creationId xmlns:a16="http://schemas.microsoft.com/office/drawing/2014/main" id="{6FC7C809-8AA1-8089-C24E-B29F270416AD}"/>
              </a:ext>
            </a:extLst>
          </p:cNvPr>
          <p:cNvSpPr txBox="1"/>
          <p:nvPr/>
        </p:nvSpPr>
        <p:spPr>
          <a:xfrm>
            <a:off x="393154" y="1794398"/>
            <a:ext cx="11062925" cy="336631"/>
          </a:xfrm>
          <a:prstGeom prst="rect">
            <a:avLst/>
          </a:prstGeom>
        </p:spPr>
        <p:txBody>
          <a:bodyPr wrap="square">
            <a:spAutoFit/>
          </a:bodyPr>
          <a:lstStyle/>
          <a:p>
            <a:pPr defTabSz="266700">
              <a:lnSpc>
                <a:spcPct val="107000"/>
              </a:lnSpc>
              <a:spcAft>
                <a:spcPts val="800"/>
              </a:spcAft>
            </a:pPr>
            <a:r>
              <a:rPr lang="en-US" altLang="zh-CN" sz="1600" b="1" dirty="0">
                <a:latin typeface="Arial" panose="020B0604020202020204"/>
                <a:ea typeface="宋体" panose="02010600030101010101" pitchFamily="2" charset="-122"/>
                <a:sym typeface="+mn-ea"/>
              </a:rPr>
              <a:t>TS 23.501:</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374090"/>
            <a:ext cx="10121153" cy="1325563"/>
          </a:xfrm>
        </p:spPr>
        <p:txBody>
          <a:bodyPr/>
          <a:lstStyle/>
          <a:p>
            <a:r>
              <a:rPr lang="en-US" altLang="zh-CN" sz="2800" dirty="0"/>
              <a:t>5G VN group 1:1 mapping</a:t>
            </a:r>
            <a:r>
              <a:rPr lang="en-US" sz="2800" dirty="0">
                <a:sym typeface="+mn-ea"/>
              </a:rPr>
              <a:t>(2/3)</a:t>
            </a:r>
            <a:endParaRPr lang="en-US" altLang="zh-CN" sz="2800" dirty="0"/>
          </a:p>
        </p:txBody>
      </p:sp>
      <p:sp>
        <p:nvSpPr>
          <p:cNvPr id="8" name="文本框 7"/>
          <p:cNvSpPr txBox="1"/>
          <p:nvPr/>
        </p:nvSpPr>
        <p:spPr>
          <a:xfrm>
            <a:off x="635" y="1853565"/>
            <a:ext cx="11774170" cy="1927322"/>
          </a:xfrm>
          <a:prstGeom prst="rect">
            <a:avLst/>
          </a:prstGeom>
        </p:spPr>
        <p:txBody>
          <a:bodyPr wrap="square">
            <a:spAutoFit/>
          </a:bodyPr>
          <a:lstStyle/>
          <a:p>
            <a:pPr defTabSz="266700">
              <a:lnSpc>
                <a:spcPct val="107000"/>
              </a:lnSpc>
              <a:spcAft>
                <a:spcPts val="800"/>
              </a:spcAft>
            </a:pPr>
            <a:r>
              <a:rPr lang="en-US" altLang="zh-CN" sz="1600" b="1" dirty="0">
                <a:latin typeface="Arial" panose="020B0604020202020204"/>
                <a:sym typeface="+mn-ea"/>
              </a:rPr>
              <a:t>Understanding </a:t>
            </a:r>
            <a:r>
              <a:rPr lang="en-US" altLang="zh-CN" sz="1600" b="1" dirty="0">
                <a:latin typeface="Arial" panose="020B0604020202020204"/>
                <a:ea typeface="宋体" panose="02010600030101010101" pitchFamily="2" charset="-122"/>
                <a:sym typeface="+mn-ea"/>
              </a:rPr>
              <a:t>1: </a:t>
            </a:r>
            <a:r>
              <a:rPr lang="en-US" altLang="zh-CN" sz="1600" b="1" dirty="0">
                <a:latin typeface="Arial" panose="020B0604020202020204"/>
                <a:sym typeface="+mn-ea"/>
              </a:rPr>
              <a:t>all of UEs should be members of the 5G VN group associated with this DNN/S-NSSAI.</a:t>
            </a:r>
            <a:endParaRPr lang="en-US" altLang="zh-CN" sz="1600" b="1" dirty="0">
              <a:latin typeface="Arial" panose="020B0604020202020204"/>
              <a:ea typeface="宋体" panose="02010600030101010101" pitchFamily="2" charset="-122"/>
              <a:sym typeface="+mn-ea"/>
            </a:endParaRPr>
          </a:p>
          <a:p>
            <a:pPr marL="342900" indent="-342900" defTabSz="266700">
              <a:lnSpc>
                <a:spcPct val="107000"/>
              </a:lnSpc>
              <a:spcAft>
                <a:spcPts val="800"/>
              </a:spcAft>
              <a:buAutoNum type="arabicPeriod"/>
            </a:pPr>
            <a:r>
              <a:rPr sz="1400" dirty="0">
                <a:latin typeface="Arial" panose="020B0604020202020204"/>
                <a:sym typeface="+mn-ea"/>
              </a:rPr>
              <a:t>In the current Stage 3 TS 29.505 and all Stage 2 AF-NEF-UDM </a:t>
            </a:r>
            <a:r>
              <a:rPr lang="en-US" sz="1400" dirty="0">
                <a:latin typeface="Arial" panose="020B0604020202020204"/>
                <a:sym typeface="+mn-ea"/>
              </a:rPr>
              <a:t>procedures</a:t>
            </a:r>
            <a:r>
              <a:rPr sz="1400" dirty="0">
                <a:latin typeface="Arial" panose="020B0604020202020204"/>
                <a:sym typeface="+mn-ea"/>
              </a:rPr>
              <a:t>, Interpretation 1 is nowhere explicitly mentioned. Consequently, a gap arises: when a new 5G VN group is created</a:t>
            </a:r>
            <a:r>
              <a:rPr lang="en-US" sz="1400" dirty="0">
                <a:latin typeface="Arial" panose="020B0604020202020204"/>
                <a:sym typeface="+mn-ea"/>
              </a:rPr>
              <a:t>, </a:t>
            </a:r>
            <a:r>
              <a:rPr sz="1400" dirty="0">
                <a:latin typeface="Arial" panose="020B0604020202020204"/>
                <a:sym typeface="+mn-ea"/>
              </a:rPr>
              <a:t>implying the creation of a new S-NSSAI/DNN</a:t>
            </a:r>
            <a:r>
              <a:rPr lang="en-US" sz="1400" dirty="0">
                <a:latin typeface="Arial" panose="020B0604020202020204"/>
                <a:sym typeface="+mn-ea"/>
              </a:rPr>
              <a:t>. H</a:t>
            </a:r>
            <a:r>
              <a:rPr sz="1400" dirty="0">
                <a:latin typeface="Arial" panose="020B0604020202020204"/>
                <a:sym typeface="+mn-ea"/>
              </a:rPr>
              <a:t>ow should the network handle it? Is the AF allowed to create the S-NSSAI/DNN, and does this conflict with existing mechanisms? Rel-16 specifications need to be enhanced.</a:t>
            </a:r>
          </a:p>
          <a:p>
            <a:pPr marL="342900" indent="-342900" defTabSz="266700">
              <a:lnSpc>
                <a:spcPct val="107000"/>
              </a:lnSpc>
              <a:spcAft>
                <a:spcPts val="800"/>
              </a:spcAft>
              <a:buAutoNum type="arabicPeriod"/>
            </a:pPr>
            <a:r>
              <a:rPr sz="1400" dirty="0">
                <a:latin typeface="Arial" panose="020B0604020202020204"/>
                <a:sym typeface="+mn-ea"/>
              </a:rPr>
              <a:t>The AF-NEF-UDM dynamic VN-group-management requirement originates from SA1. Under interpretation</a:t>
            </a:r>
            <a:r>
              <a:rPr lang="en-US" sz="1400" dirty="0">
                <a:latin typeface="Arial" panose="020B0604020202020204"/>
                <a:sym typeface="+mn-ea"/>
              </a:rPr>
              <a:t> 1</a:t>
            </a:r>
            <a:r>
              <a:rPr sz="1400" dirty="0">
                <a:latin typeface="Arial" panose="020B0604020202020204"/>
                <a:sym typeface="+mn-ea"/>
              </a:rPr>
              <a:t>, any time a member is added or removed at the operator-deployment level, the </a:t>
            </a:r>
            <a:r>
              <a:rPr lang="en-US" sz="1400" dirty="0">
                <a:latin typeface="Arial" panose="020B0604020202020204"/>
                <a:sym typeface="+mn-ea"/>
              </a:rPr>
              <a:t>user</a:t>
            </a:r>
            <a:r>
              <a:rPr sz="1400" dirty="0">
                <a:latin typeface="Arial" panose="020B0604020202020204"/>
                <a:sym typeface="+mn-ea"/>
              </a:rPr>
              <a:t> must ask the operator to provision or delete the corresponding S-NSSAI/DNN on the SIM. The SA2 solution therefore fails to satisfy the actual service requirement.</a:t>
            </a:r>
            <a:r>
              <a:rPr lang="zh-CN" altLang="en-US" sz="1400" dirty="0">
                <a:latin typeface="Arial" panose="020B0604020202020204"/>
                <a:sym typeface="+mn-ea"/>
              </a:rPr>
              <a:t>  </a:t>
            </a:r>
            <a:r>
              <a:rPr lang="en-US" altLang="zh-CN" sz="1400" dirty="0">
                <a:latin typeface="Arial" panose="020B0604020202020204"/>
                <a:sym typeface="+mn-ea"/>
              </a:rPr>
              <a:t>(TS 22.261 )</a:t>
            </a:r>
          </a:p>
        </p:txBody>
      </p:sp>
      <p:sp>
        <p:nvSpPr>
          <p:cNvPr id="3" name="文本框 2"/>
          <p:cNvSpPr txBox="1"/>
          <p:nvPr/>
        </p:nvSpPr>
        <p:spPr>
          <a:xfrm>
            <a:off x="295910" y="5724525"/>
            <a:ext cx="11407775" cy="336631"/>
          </a:xfrm>
          <a:prstGeom prst="rect">
            <a:avLst/>
          </a:prstGeom>
          <a:noFill/>
        </p:spPr>
        <p:txBody>
          <a:bodyPr wrap="square" rtlCol="0">
            <a:spAutoFit/>
          </a:bodyPr>
          <a:lstStyle/>
          <a:p>
            <a:pPr defTabSz="266700">
              <a:lnSpc>
                <a:spcPct val="107000"/>
              </a:lnSpc>
              <a:spcAft>
                <a:spcPts val="800"/>
              </a:spcAft>
            </a:pPr>
            <a:r>
              <a:rPr lang="en-US" altLang="zh-CN" sz="1600" b="1" dirty="0">
                <a:solidFill>
                  <a:srgbClr val="FF0000"/>
                </a:solidFill>
                <a:latin typeface="Arial" panose="020B0604020202020204"/>
                <a:sym typeface="+mn-ea"/>
              </a:rPr>
              <a:t>Observation5: </a:t>
            </a:r>
            <a:r>
              <a:rPr lang="en-US" altLang="zh-CN" sz="1600" b="1" dirty="0">
                <a:latin typeface="Arial" panose="020B0604020202020204"/>
                <a:sym typeface="+mn-ea"/>
              </a:rPr>
              <a:t>For understanding 1, c</a:t>
            </a:r>
            <a:r>
              <a:rPr lang="en-US" altLang="zh-CN" sz="1600" b="1" dirty="0">
                <a:latin typeface="Arial" panose="020B0604020202020204"/>
              </a:rPr>
              <a:t>urrent SA2 specification cannot satisfy the service requirement from SA1.</a:t>
            </a:r>
          </a:p>
        </p:txBody>
      </p:sp>
      <p:pic>
        <p:nvPicPr>
          <p:cNvPr id="4" name="图片 3"/>
          <p:cNvPicPr>
            <a:picLocks noChangeAspect="1"/>
          </p:cNvPicPr>
          <p:nvPr/>
        </p:nvPicPr>
        <p:blipFill>
          <a:blip r:embed="rId2"/>
          <a:stretch>
            <a:fillRect/>
          </a:stretch>
        </p:blipFill>
        <p:spPr>
          <a:xfrm>
            <a:off x="2409750" y="4060003"/>
            <a:ext cx="6343650" cy="1513205"/>
          </a:xfrm>
          <a:prstGeom prst="rect">
            <a:avLst/>
          </a:prstGeom>
        </p:spPr>
      </p:pic>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374090"/>
            <a:ext cx="10121153" cy="1325563"/>
          </a:xfrm>
        </p:spPr>
        <p:txBody>
          <a:bodyPr/>
          <a:lstStyle/>
          <a:p>
            <a:r>
              <a:rPr lang="en-US" altLang="zh-CN" sz="2800" dirty="0"/>
              <a:t>5G VN group 1:1 mapping</a:t>
            </a:r>
            <a:r>
              <a:rPr lang="en-US" sz="2800" dirty="0">
                <a:sym typeface="+mn-ea"/>
              </a:rPr>
              <a:t>(3/3)</a:t>
            </a:r>
            <a:endParaRPr lang="en-US" altLang="zh-CN" sz="2800" dirty="0"/>
          </a:p>
        </p:txBody>
      </p:sp>
      <p:sp>
        <p:nvSpPr>
          <p:cNvPr id="8" name="文本框 7"/>
          <p:cNvSpPr txBox="1"/>
          <p:nvPr/>
        </p:nvSpPr>
        <p:spPr>
          <a:xfrm>
            <a:off x="36738" y="1884278"/>
            <a:ext cx="11407775" cy="1595693"/>
          </a:xfrm>
          <a:prstGeom prst="rect">
            <a:avLst/>
          </a:prstGeom>
        </p:spPr>
        <p:txBody>
          <a:bodyPr wrap="square">
            <a:spAutoFit/>
          </a:bodyPr>
          <a:lstStyle/>
          <a:p>
            <a:pPr defTabSz="266700">
              <a:lnSpc>
                <a:spcPct val="107000"/>
              </a:lnSpc>
              <a:spcAft>
                <a:spcPts val="800"/>
              </a:spcAft>
            </a:pPr>
            <a:r>
              <a:rPr lang="en-US" altLang="zh-CN" sz="1600" b="1" dirty="0">
                <a:latin typeface="Arial" panose="020B0604020202020204"/>
                <a:sym typeface="+mn-ea"/>
              </a:rPr>
              <a:t>Understanding 2: only a subset of these UEs are members of the 5G VN group associated with this DNN/S-NSSAI.</a:t>
            </a:r>
          </a:p>
          <a:p>
            <a:pPr marL="342900" indent="-342900" defTabSz="266700">
              <a:lnSpc>
                <a:spcPct val="107000"/>
              </a:lnSpc>
              <a:spcAft>
                <a:spcPts val="800"/>
              </a:spcAft>
              <a:buAutoNum type="arabicPeriod"/>
            </a:pPr>
            <a:r>
              <a:rPr sz="1600" dirty="0">
                <a:latin typeface="Arial" panose="020B0604020202020204"/>
                <a:sym typeface="+mn-ea"/>
              </a:rPr>
              <a:t>Under this </a:t>
            </a:r>
            <a:r>
              <a:rPr lang="en-US" sz="1600" dirty="0">
                <a:latin typeface="Arial" panose="020B0604020202020204"/>
                <a:sym typeface="+mn-ea"/>
              </a:rPr>
              <a:t>understanding,</a:t>
            </a:r>
            <a:r>
              <a:rPr sz="1600" dirty="0">
                <a:latin typeface="Arial" panose="020B0604020202020204"/>
                <a:sym typeface="+mn-ea"/>
              </a:rPr>
              <a:t> the SA1 request for dynamic management can be met</a:t>
            </a:r>
            <a:r>
              <a:rPr lang="en-US" sz="1600" dirty="0">
                <a:latin typeface="Arial" panose="020B0604020202020204"/>
                <a:sym typeface="+mn-ea"/>
              </a:rPr>
              <a:t>, and</a:t>
            </a:r>
            <a:r>
              <a:rPr sz="1600" dirty="0">
                <a:latin typeface="Arial" panose="020B0604020202020204"/>
                <a:sym typeface="+mn-ea"/>
              </a:rPr>
              <a:t> it is operator-friendly, </a:t>
            </a:r>
            <a:r>
              <a:rPr lang="en-US" sz="1600" dirty="0">
                <a:latin typeface="Arial" panose="020B0604020202020204"/>
                <a:sym typeface="+mn-ea"/>
              </a:rPr>
              <a:t>user</a:t>
            </a:r>
            <a:r>
              <a:rPr sz="1600" dirty="0">
                <a:latin typeface="Arial" panose="020B0604020202020204"/>
                <a:sym typeface="+mn-ea"/>
              </a:rPr>
              <a:t>-friendly, and readily deployable</a:t>
            </a:r>
            <a:r>
              <a:rPr lang="en-US" sz="1600" dirty="0">
                <a:latin typeface="Arial" panose="020B0604020202020204"/>
                <a:sym typeface="+mn-ea"/>
              </a:rPr>
              <a:t>.</a:t>
            </a:r>
            <a:endParaRPr lang="en-US" altLang="zh-CN" sz="1600" dirty="0">
              <a:latin typeface="Arial" panose="020B0604020202020204"/>
              <a:sym typeface="+mn-ea"/>
            </a:endParaRPr>
          </a:p>
          <a:p>
            <a:pPr marL="342900" indent="-342900" defTabSz="266700">
              <a:lnSpc>
                <a:spcPct val="107000"/>
              </a:lnSpc>
              <a:spcAft>
                <a:spcPts val="800"/>
              </a:spcAft>
              <a:buAutoNum type="arabicPeriod"/>
            </a:pPr>
            <a:r>
              <a:rPr sz="1600" dirty="0">
                <a:latin typeface="Arial" panose="020B0604020202020204"/>
                <a:sym typeface="+mn-ea"/>
              </a:rPr>
              <a:t>The only drawback is that, when the PCF performs group-level policy-data control, the current specification still refers to </a:t>
            </a:r>
            <a:r>
              <a:rPr lang="en-US" sz="1600" dirty="0">
                <a:latin typeface="Arial" panose="020B0604020202020204"/>
                <a:sym typeface="+mn-ea"/>
              </a:rPr>
              <a:t>S-NSSAI</a:t>
            </a:r>
            <a:r>
              <a:rPr sz="1600" dirty="0">
                <a:latin typeface="Arial" panose="020B0604020202020204"/>
                <a:sym typeface="+mn-ea"/>
              </a:rPr>
              <a:t> and DNN-based policy control</a:t>
            </a:r>
            <a:r>
              <a:rPr lang="en-US" sz="1600" dirty="0">
                <a:latin typeface="Arial" panose="020B0604020202020204"/>
                <a:sym typeface="+mn-ea"/>
              </a:rPr>
              <a:t>, </a:t>
            </a:r>
            <a:r>
              <a:rPr sz="1600" dirty="0">
                <a:latin typeface="Arial" panose="020B0604020202020204"/>
                <a:sym typeface="+mn-ea"/>
              </a:rPr>
              <a:t> </a:t>
            </a:r>
            <a:r>
              <a:rPr lang="en-US" sz="1600" dirty="0">
                <a:latin typeface="Arial" panose="020B0604020202020204"/>
                <a:sym typeface="+mn-ea"/>
              </a:rPr>
              <a:t>and 5G-VN group level QoS requirement cannot be supported.</a:t>
            </a:r>
          </a:p>
        </p:txBody>
      </p:sp>
      <p:sp>
        <p:nvSpPr>
          <p:cNvPr id="3" name="文本框 2"/>
          <p:cNvSpPr txBox="1"/>
          <p:nvPr/>
        </p:nvSpPr>
        <p:spPr>
          <a:xfrm>
            <a:off x="201930" y="5123658"/>
            <a:ext cx="10370457" cy="397738"/>
          </a:xfrm>
          <a:prstGeom prst="rect">
            <a:avLst/>
          </a:prstGeom>
          <a:noFill/>
        </p:spPr>
        <p:txBody>
          <a:bodyPr wrap="square" rtlCol="0">
            <a:spAutoFit/>
          </a:bodyPr>
          <a:lstStyle>
            <a:defPPr>
              <a:defRPr lang="en-GB"/>
            </a:defPPr>
            <a:lvl1pPr defTabSz="266700">
              <a:lnSpc>
                <a:spcPct val="107000"/>
              </a:lnSpc>
              <a:spcAft>
                <a:spcPts val="800"/>
              </a:spcAft>
              <a:defRPr sz="1600" b="1">
                <a:solidFill>
                  <a:srgbClr val="FF0000"/>
                </a:solidFill>
                <a:latin typeface="Arial" panose="020B0604020202020204"/>
              </a:defRPr>
            </a:lvl1pPr>
          </a:lstStyle>
          <a:p>
            <a:r>
              <a:rPr lang="en-US" altLang="zh-CN" sz="2000" dirty="0">
                <a:solidFill>
                  <a:schemeClr val="tx1"/>
                </a:solidFill>
                <a:sym typeface="+mn-ea"/>
              </a:rPr>
              <a:t>Proposal: </a:t>
            </a:r>
            <a:r>
              <a:rPr lang="zh-CN" altLang="en-US" sz="2000" dirty="0">
                <a:solidFill>
                  <a:schemeClr val="tx1"/>
                </a:solidFill>
              </a:rPr>
              <a:t>Based on the</a:t>
            </a:r>
            <a:r>
              <a:rPr lang="en-US" altLang="zh-CN" sz="2000" dirty="0">
                <a:solidFill>
                  <a:schemeClr val="tx1"/>
                </a:solidFill>
              </a:rPr>
              <a:t> above</a:t>
            </a:r>
            <a:r>
              <a:rPr lang="zh-CN" altLang="en-US" sz="2000" dirty="0">
                <a:solidFill>
                  <a:schemeClr val="tx1"/>
                </a:solidFill>
              </a:rPr>
              <a:t> analysis, </a:t>
            </a:r>
            <a:r>
              <a:rPr lang="en-US" altLang="zh-CN" sz="2000" dirty="0">
                <a:solidFill>
                  <a:schemeClr val="tx1"/>
                </a:solidFill>
              </a:rPr>
              <a:t>understanding 2 is preferred.</a:t>
            </a:r>
            <a:endParaRPr lang="en-US" sz="2000" dirty="0">
              <a:solidFill>
                <a:schemeClr val="tx1"/>
              </a:solidFill>
            </a:endParaRPr>
          </a:p>
        </p:txBody>
      </p:sp>
      <p:sp>
        <p:nvSpPr>
          <p:cNvPr id="5" name="文本框 4"/>
          <p:cNvSpPr txBox="1"/>
          <p:nvPr/>
        </p:nvSpPr>
        <p:spPr>
          <a:xfrm>
            <a:off x="201930" y="4044315"/>
            <a:ext cx="11407775" cy="600101"/>
          </a:xfrm>
          <a:prstGeom prst="rect">
            <a:avLst/>
          </a:prstGeom>
          <a:noFill/>
        </p:spPr>
        <p:txBody>
          <a:bodyPr wrap="square" rtlCol="0">
            <a:spAutoFit/>
          </a:bodyPr>
          <a:lstStyle/>
          <a:p>
            <a:pPr defTabSz="266700">
              <a:lnSpc>
                <a:spcPct val="107000"/>
              </a:lnSpc>
              <a:spcAft>
                <a:spcPts val="800"/>
              </a:spcAft>
            </a:pPr>
            <a:r>
              <a:rPr lang="en-US" altLang="zh-CN" sz="1600" b="1" dirty="0">
                <a:solidFill>
                  <a:srgbClr val="FF0000"/>
                </a:solidFill>
                <a:latin typeface="Arial" panose="020B0604020202020204"/>
                <a:sym typeface="+mn-ea"/>
              </a:rPr>
              <a:t>Observation6: </a:t>
            </a:r>
            <a:r>
              <a:rPr lang="en-US" altLang="zh-CN" sz="1600" b="1" dirty="0">
                <a:latin typeface="Arial" panose="020B0604020202020204"/>
              </a:rPr>
              <a:t>For understanding 2, only a Rel-18 CAT F contribution for 5G-VN group level QoS requirement is required, so forward-compatibility impact is minimal and the service requirement from SA1 can be fully supported.</a:t>
            </a:r>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68441" y="494908"/>
            <a:ext cx="11185359" cy="952892"/>
          </a:xfrm>
        </p:spPr>
        <p:txBody>
          <a:bodyPr/>
          <a:lstStyle/>
          <a:p>
            <a:r>
              <a:rPr lang="en-US" sz="4000" dirty="0"/>
              <a:t>Reply to CT4 LS</a:t>
            </a:r>
          </a:p>
        </p:txBody>
      </p:sp>
      <p:sp>
        <p:nvSpPr>
          <p:cNvPr id="3" name="文本框 2"/>
          <p:cNvSpPr txBox="1"/>
          <p:nvPr/>
        </p:nvSpPr>
        <p:spPr>
          <a:xfrm>
            <a:off x="283845" y="2028825"/>
            <a:ext cx="10290810" cy="617220"/>
          </a:xfrm>
          <a:prstGeom prst="rect">
            <a:avLst/>
          </a:prstGeom>
        </p:spPr>
        <p:txBody>
          <a:bodyPr wrap="square">
            <a:spAutoFit/>
          </a:bodyPr>
          <a:lstStyle/>
          <a:p>
            <a:pPr algn="l" defTabSz="266700">
              <a:lnSpc>
                <a:spcPct val="107000"/>
              </a:lnSpc>
              <a:spcAft>
                <a:spcPts val="800"/>
              </a:spcAft>
            </a:pPr>
            <a:r>
              <a:rPr lang="en-US" altLang="zh-CN" sz="1600" b="1" i="1">
                <a:latin typeface="Arial" panose="020B0604020202020204"/>
                <a:ea typeface="Arial" panose="020B0604020202020204"/>
              </a:rPr>
              <a:t>Q1: Can a UE</a:t>
            </a:r>
            <a:r>
              <a:rPr lang="en-US" altLang="zh-CN" sz="1600" b="1" i="1">
                <a:latin typeface="Arial" panose="020B0604020202020204"/>
                <a:ea typeface="宋体" panose="02010600030101010101" pitchFamily="2" charset="-122"/>
              </a:rPr>
              <a:t>, </a:t>
            </a:r>
            <a:r>
              <a:rPr lang="en-US" altLang="zh-CN" sz="1600" b="1" i="1">
                <a:latin typeface="Arial" panose="020B0604020202020204"/>
                <a:ea typeface="Arial" panose="020B0604020202020204"/>
              </a:rPr>
              <a:t>that is not member (temporary/permanently) of any 5G VN group</a:t>
            </a:r>
            <a:r>
              <a:rPr lang="en-US" altLang="zh-CN" sz="1600" b="1" i="1">
                <a:latin typeface="Arial" panose="020B0604020202020204"/>
                <a:ea typeface="宋体" panose="02010600030101010101" pitchFamily="2" charset="-122"/>
              </a:rPr>
              <a:t>, </a:t>
            </a:r>
            <a:r>
              <a:rPr lang="en-US" altLang="zh-CN" sz="1600" b="1" i="1">
                <a:latin typeface="Arial" panose="020B0604020202020204"/>
                <a:ea typeface="Arial" panose="020B0604020202020204"/>
              </a:rPr>
              <a:t>have a</a:t>
            </a:r>
            <a:r>
              <a:rPr lang="en-US" altLang="zh-CN" sz="1600" b="1" i="1">
                <a:latin typeface="Arial" panose="020B0604020202020204"/>
                <a:ea typeface="宋体" panose="02010600030101010101" pitchFamily="2" charset="-122"/>
              </a:rPr>
              <a:t>n </a:t>
            </a:r>
            <a:r>
              <a:rPr lang="en-US" altLang="zh-CN" sz="1600" b="1" i="1">
                <a:latin typeface="Arial" panose="020B0604020202020204"/>
                <a:ea typeface="Arial" panose="020B0604020202020204"/>
              </a:rPr>
              <a:t>SM subscription (in DNN configuration) with a</a:t>
            </a:r>
            <a:r>
              <a:rPr lang="en-US" altLang="zh-CN" sz="1600" b="1" i="1">
                <a:latin typeface="Arial" panose="020B0604020202020204"/>
                <a:ea typeface="宋体" panose="02010600030101010101" pitchFamily="2" charset="-122"/>
              </a:rPr>
              <a:t>n </a:t>
            </a:r>
            <a:r>
              <a:rPr lang="en-US" altLang="zh-CN" sz="1600" b="1" i="1">
                <a:latin typeface="Arial" panose="020B0604020202020204"/>
                <a:ea typeface="Arial" panose="020B0604020202020204"/>
              </a:rPr>
              <a:t>S-NSSAI/DNN that is associated with a 5G VN group?</a:t>
            </a:r>
          </a:p>
        </p:txBody>
      </p:sp>
      <p:sp>
        <p:nvSpPr>
          <p:cNvPr id="8" name="文本框 7"/>
          <p:cNvSpPr txBox="1"/>
          <p:nvPr/>
        </p:nvSpPr>
        <p:spPr>
          <a:xfrm>
            <a:off x="283845" y="2811780"/>
            <a:ext cx="10513060" cy="617220"/>
          </a:xfrm>
          <a:prstGeom prst="rect">
            <a:avLst/>
          </a:prstGeom>
        </p:spPr>
        <p:txBody>
          <a:bodyPr wrap="square">
            <a:spAutoFit/>
          </a:bodyPr>
          <a:lstStyle/>
          <a:p>
            <a:pPr algn="l" defTabSz="266700">
              <a:lnSpc>
                <a:spcPct val="107000"/>
              </a:lnSpc>
              <a:spcAft>
                <a:spcPts val="800"/>
              </a:spcAft>
            </a:pPr>
            <a:r>
              <a:rPr lang="en-US" altLang="zh-CN" sz="1600" b="1" dirty="0">
                <a:latin typeface="Arial" panose="020B0604020202020204"/>
                <a:ea typeface="Arial" panose="020B0604020202020204"/>
              </a:rPr>
              <a:t>SA2 answer: </a:t>
            </a:r>
            <a:r>
              <a:rPr lang="en-US" altLang="zh-CN" sz="1600" b="1" dirty="0">
                <a:solidFill>
                  <a:schemeClr val="accent1"/>
                </a:solidFill>
                <a:latin typeface="Arial" panose="020B0604020202020204"/>
                <a:ea typeface="Arial" panose="020B0604020202020204"/>
              </a:rPr>
              <a:t>Yes. </a:t>
            </a:r>
            <a:r>
              <a:rPr lang="en-US" altLang="zh-CN" sz="1600" b="1" dirty="0">
                <a:solidFill>
                  <a:schemeClr val="accent1"/>
                </a:solidFill>
                <a:latin typeface="Arial" panose="020B0604020202020204"/>
                <a:ea typeface="宋体" panose="02010600030101010101" pitchFamily="2" charset="-122"/>
              </a:rPr>
              <a:t>There is no such limitation that a UE which is not member of a 5G VN group, cannot use the DNN/S-NSSAI to establish a normal PDU session.</a:t>
            </a:r>
          </a:p>
        </p:txBody>
      </p:sp>
      <p:sp>
        <p:nvSpPr>
          <p:cNvPr id="9" name="文本框 8"/>
          <p:cNvSpPr txBox="1"/>
          <p:nvPr/>
        </p:nvSpPr>
        <p:spPr>
          <a:xfrm>
            <a:off x="283845" y="3594735"/>
            <a:ext cx="11755120" cy="2386102"/>
          </a:xfrm>
          <a:prstGeom prst="rect">
            <a:avLst/>
          </a:prstGeom>
        </p:spPr>
        <p:txBody>
          <a:bodyPr wrap="square">
            <a:spAutoFit/>
          </a:bodyPr>
          <a:lstStyle/>
          <a:p>
            <a:pPr algn="l" defTabSz="266700">
              <a:lnSpc>
                <a:spcPct val="107000"/>
              </a:lnSpc>
              <a:spcAft>
                <a:spcPts val="800"/>
              </a:spcAft>
            </a:pPr>
            <a:r>
              <a:rPr lang="en-US" altLang="zh-CN" sz="1600" b="1" i="1" dirty="0">
                <a:latin typeface="Arial" panose="020B0604020202020204"/>
                <a:ea typeface="Arial" panose="020B0604020202020204"/>
              </a:rPr>
              <a:t>Q2: Assuming an enterprise </a:t>
            </a:r>
            <a:r>
              <a:rPr lang="en-US" altLang="zh-CN" sz="1600" b="1" i="1" dirty="0">
                <a:latin typeface="Arial" panose="020B0604020202020204"/>
                <a:ea typeface="宋体" panose="02010600030101010101" pitchFamily="2" charset="-122"/>
              </a:rPr>
              <a:t>deployment </a:t>
            </a:r>
            <a:r>
              <a:rPr lang="en-US" altLang="zh-CN" sz="1600" b="1" i="1" dirty="0">
                <a:latin typeface="Arial" panose="020B0604020202020204"/>
                <a:ea typeface="Arial" panose="020B0604020202020204"/>
              </a:rPr>
              <a:t>with many UEs subscribed to an enterprise specific S-NSSAI/DNN, is it allowed to provision only a subset of </a:t>
            </a:r>
            <a:r>
              <a:rPr lang="en-US" altLang="zh-CN" sz="1600" b="1" i="1" dirty="0">
                <a:latin typeface="Arial" panose="020B0604020202020204"/>
                <a:ea typeface="宋体" panose="02010600030101010101" pitchFamily="2" charset="-122"/>
              </a:rPr>
              <a:t>these </a:t>
            </a:r>
            <a:r>
              <a:rPr lang="en-US" altLang="zh-CN" sz="1600" b="1" i="1" dirty="0">
                <a:latin typeface="Arial" panose="020B0604020202020204"/>
                <a:ea typeface="Arial" panose="020B0604020202020204"/>
              </a:rPr>
              <a:t>UEs into one 5G VN group with the same</a:t>
            </a:r>
            <a:r>
              <a:rPr lang="en-US" altLang="zh-CN" sz="1600" b="1" i="1" dirty="0">
                <a:latin typeface="Arial" panose="020B0604020202020204"/>
                <a:ea typeface="宋体" panose="02010600030101010101" pitchFamily="2" charset="-122"/>
              </a:rPr>
              <a:t> aforementioned </a:t>
            </a:r>
            <a:r>
              <a:rPr lang="en-US" altLang="zh-CN" sz="1600" b="1" i="1" dirty="0">
                <a:latin typeface="Arial" panose="020B0604020202020204"/>
                <a:ea typeface="Arial" panose="020B0604020202020204"/>
              </a:rPr>
              <a:t>S-NSSAI/DNN?</a:t>
            </a:r>
          </a:p>
          <a:p>
            <a:pPr algn="l" defTabSz="266700">
              <a:lnSpc>
                <a:spcPct val="107000"/>
              </a:lnSpc>
              <a:spcAft>
                <a:spcPts val="800"/>
              </a:spcAft>
            </a:pPr>
            <a:r>
              <a:rPr lang="en-US" altLang="zh-CN" sz="1600" i="1" dirty="0">
                <a:latin typeface="Arial" panose="020B0604020202020204"/>
                <a:ea typeface="Arial" panose="020B0604020202020204"/>
              </a:rPr>
              <a:t>E.g., 100 UEs</a:t>
            </a:r>
            <a:r>
              <a:rPr lang="en-US" altLang="zh-CN" sz="1600" i="1" dirty="0">
                <a:latin typeface="Arial" panose="020B0604020202020204"/>
                <a:ea typeface="宋体" panose="02010600030101010101" pitchFamily="2" charset="-122"/>
              </a:rPr>
              <a:t> are </a:t>
            </a:r>
            <a:r>
              <a:rPr lang="en-US" altLang="zh-CN" sz="1600" i="1" dirty="0">
                <a:latin typeface="Arial" panose="020B0604020202020204"/>
                <a:ea typeface="Arial" panose="020B0604020202020204"/>
              </a:rPr>
              <a:t>subscribed to the enterprise S-NSSAI/DNN and only 10 UEs </a:t>
            </a:r>
            <a:r>
              <a:rPr lang="en-US" altLang="zh-CN" sz="1600" i="1" dirty="0">
                <a:latin typeface="Arial" panose="020B0604020202020204"/>
                <a:ea typeface="宋体" panose="02010600030101010101" pitchFamily="2" charset="-122"/>
              </a:rPr>
              <a:t>are </a:t>
            </a:r>
            <a:r>
              <a:rPr lang="en-US" altLang="zh-CN" sz="1600" i="1" dirty="0">
                <a:latin typeface="Arial" panose="020B0604020202020204"/>
                <a:ea typeface="Arial" panose="020B0604020202020204"/>
              </a:rPr>
              <a:t>required to be provisioned to the S-NSSAI/DNN associated 5G VN group. (still keep 1:1 mapping between the S-NSSAI/DNN and 5G VN group that one and only one 5G VN group </a:t>
            </a:r>
            <a:r>
              <a:rPr lang="en-US" altLang="zh-CN" sz="1600" i="1" dirty="0">
                <a:latin typeface="Arial" panose="020B0604020202020204"/>
                <a:ea typeface="宋体" panose="02010600030101010101" pitchFamily="2" charset="-122"/>
              </a:rPr>
              <a:t>is </a:t>
            </a:r>
            <a:r>
              <a:rPr lang="en-US" altLang="zh-CN" sz="1600" i="1" dirty="0">
                <a:latin typeface="Arial" panose="020B0604020202020204"/>
                <a:ea typeface="Arial" panose="020B0604020202020204"/>
              </a:rPr>
              <a:t>associated with this specific S-NSSAI/DNN)</a:t>
            </a:r>
          </a:p>
          <a:p>
            <a:pPr algn="l" defTabSz="266700">
              <a:lnSpc>
                <a:spcPct val="107000"/>
              </a:lnSpc>
              <a:spcAft>
                <a:spcPts val="800"/>
              </a:spcAft>
            </a:pPr>
            <a:r>
              <a:rPr lang="en-US" altLang="zh-CN" sz="1600" b="1" dirty="0">
                <a:latin typeface="Arial" panose="020B0604020202020204"/>
                <a:ea typeface="Arial" panose="020B0604020202020204"/>
              </a:rPr>
              <a:t>SA2 answer:  </a:t>
            </a:r>
            <a:r>
              <a:rPr lang="en-US" altLang="zh-CN" sz="1600" b="1" dirty="0">
                <a:solidFill>
                  <a:schemeClr val="accent1"/>
                </a:solidFill>
                <a:latin typeface="Arial" panose="020B0604020202020204"/>
                <a:ea typeface="Arial" panose="020B0604020202020204"/>
              </a:rPr>
              <a:t>Yes. </a:t>
            </a:r>
            <a:r>
              <a:rPr lang="en-US" altLang="zh-CN" sz="1600" b="1" dirty="0">
                <a:solidFill>
                  <a:schemeClr val="accent1"/>
                </a:solidFill>
                <a:latin typeface="Arial" panose="020B0604020202020204"/>
                <a:ea typeface="宋体" panose="02010600030101010101" pitchFamily="2" charset="-122"/>
              </a:rPr>
              <a:t>As the answer in Q1, an enterprise can customize the 5G VN group member list and only provide 5G LAN type service to a subset of UEs. The DNN</a:t>
            </a:r>
            <a:r>
              <a:rPr lang="en-US" altLang="zh-CN" sz="1600" b="1" dirty="0">
                <a:solidFill>
                  <a:schemeClr val="accent1"/>
                </a:solidFill>
                <a:latin typeface="Arial" panose="020B0604020202020204"/>
                <a:ea typeface="Arial" panose="020B0604020202020204"/>
              </a:rPr>
              <a:t>/</a:t>
            </a:r>
            <a:r>
              <a:rPr lang="en-US" altLang="zh-CN" sz="1600" b="1" dirty="0">
                <a:solidFill>
                  <a:schemeClr val="accent1"/>
                </a:solidFill>
                <a:latin typeface="Arial" panose="020B0604020202020204"/>
                <a:ea typeface="宋体" panose="02010600030101010101" pitchFamily="2" charset="-122"/>
              </a:rPr>
              <a:t>NSSAI in UE SM subscription information and in 5G VN group data should keep consistent</a:t>
            </a:r>
            <a:r>
              <a:rPr lang="en-US" altLang="zh-CN" sz="1600" b="1" dirty="0">
                <a:solidFill>
                  <a:schemeClr val="accent1"/>
                </a:solidFill>
                <a:latin typeface="Arial" panose="020B0604020202020204"/>
                <a:ea typeface="Arial" panose="020B0604020202020204"/>
              </a:rPr>
              <a:t>.</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datastoreItem>
</file>

<file path=customXml/itemProps2.xml><?xml version="1.0" encoding="utf-8"?>
<ds:datastoreItem xmlns:ds="http://schemas.openxmlformats.org/officeDocument/2006/customXml" ds:itemID="{BD6692E6-AFB4-4AE6-8E62-2D7692F0CE70}">
  <ds:schemaRefs/>
</ds:datastoreItem>
</file>

<file path=customXml/itemProps3.xml><?xml version="1.0" encoding="utf-8"?>
<ds:datastoreItem xmlns:ds="http://schemas.openxmlformats.org/officeDocument/2006/customXml" ds:itemID="{35CA3727-A4EB-4398-9783-D0148B061093}">
  <ds:schemaRefs/>
</ds:datastoreItem>
</file>

<file path=docProps/app.xml><?xml version="1.0" encoding="utf-8"?>
<Properties xmlns="http://schemas.openxmlformats.org/officeDocument/2006/extended-properties" xmlns:vt="http://schemas.openxmlformats.org/officeDocument/2006/docPropsVTypes">
  <Template>Office Theme</Template>
  <TotalTime>43</TotalTime>
  <Words>1064</Words>
  <Application>Microsoft Office PowerPoint</Application>
  <PresentationFormat>宽屏</PresentationFormat>
  <Paragraphs>48</Paragraphs>
  <Slides>9</Slides>
  <Notes>3</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9</vt:i4>
      </vt:variant>
    </vt:vector>
  </HeadingPairs>
  <TitlesOfParts>
    <vt:vector size="14" baseType="lpstr">
      <vt:lpstr>Arial</vt:lpstr>
      <vt:lpstr>Calibri</vt:lpstr>
      <vt:lpstr>Calibri Light</vt:lpstr>
      <vt:lpstr>Times New Roman</vt:lpstr>
      <vt:lpstr>Office Theme</vt:lpstr>
      <vt:lpstr>PowerPoint 演示文稿</vt:lpstr>
      <vt:lpstr>5G VN group group member identification</vt:lpstr>
      <vt:lpstr>Relationship between 5G VN group adn DNN/S-NSSAI(1/3)</vt:lpstr>
      <vt:lpstr>PowerPoint 演示文稿</vt:lpstr>
      <vt:lpstr>PowerPoint 演示文稿</vt:lpstr>
      <vt:lpstr>5G VN group 1:1 mapping(1/3)</vt:lpstr>
      <vt:lpstr>5G VN group 1:1 mapping(2/3)</vt:lpstr>
      <vt:lpstr>5G VN group 1:1 mapping(3/3)</vt:lpstr>
      <vt:lpstr>Reply to CT4 LS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cmcc1</cp:lastModifiedBy>
  <cp:revision>726</cp:revision>
  <dcterms:created xsi:type="dcterms:W3CDTF">2010-02-05T13:52:00Z</dcterms:created>
  <dcterms:modified xsi:type="dcterms:W3CDTF">2025-11-06T11:25:44Z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ICV">
    <vt:lpwstr>BDA61480916E451583A4D67874A897A4_13</vt:lpwstr>
  </property>
  <property fmtid="{D5CDD505-2E9C-101B-9397-08002B2CF9AE}" pid="4" name="KSOProductBuildVer">
    <vt:lpwstr>2052-12.8.2.18205</vt:lpwstr>
  </property>
</Properties>
</file>